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96" r:id="rId2"/>
    <p:sldId id="422" r:id="rId3"/>
    <p:sldId id="266" r:id="rId4"/>
    <p:sldId id="423" r:id="rId5"/>
    <p:sldId id="424" r:id="rId6"/>
    <p:sldId id="425" r:id="rId7"/>
    <p:sldId id="269" r:id="rId8"/>
    <p:sldId id="270" r:id="rId9"/>
    <p:sldId id="426" r:id="rId10"/>
    <p:sldId id="427" r:id="rId11"/>
    <p:sldId id="428" r:id="rId12"/>
    <p:sldId id="268" r:id="rId13"/>
    <p:sldId id="429" r:id="rId14"/>
    <p:sldId id="430" r:id="rId15"/>
    <p:sldId id="263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B7029-36E9-44F5-8E45-2AF684433D6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55ACD-2798-4DAD-B9C9-968AD95F1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22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1347788"/>
            <a:ext cx="6462712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249A1-B290-4935-937A-33BE7CEC7B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55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45A7FA-F1D2-493A-BD57-8A37A5F7F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D541D80-6A17-4AB1-8312-B721F449B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5E0234-143C-4E61-9464-4FEEF1838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C51A75C-5002-4224-BD7E-BC73DBEC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F448E65-9E74-45AA-BD82-F4313B29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2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A3C9F4-FDD4-4A99-9029-4C4EE89A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AA65669-B295-4BE3-8837-FA4C8118A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97A7A9-387A-4CE7-A2B4-1A9453DB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952F71-BB61-4AFB-AD36-D5D5B06F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8961A7-47FE-48AB-A88C-7E168CCA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4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F62D095-B963-4D36-B15F-161B861B9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DEA33FB-E2BF-4622-BC33-20AF1BB6A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A9823A-310E-494C-9109-035F03491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FAF1B2-042F-42E1-A9FF-DCA9FCEC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525471-043B-4847-9886-BD9FE86D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4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21.07.2022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56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6BA2FD-E306-4E6E-AB14-19A00E95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14623A-29CC-4417-8EBC-FCAFD3C6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5E128E-86FD-49D9-BFBC-E5AE0E97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071150-E2D2-485C-A824-7891A41BE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0565B5-6A76-424B-8A4C-0D49A63E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51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5E606-C6DD-4C14-AF7E-97ED0888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58BE4C4-8FFD-4849-B1CB-11B19977B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57762D-E5B2-4623-B6F6-EAD31F78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5B7687-21F3-4AFE-8075-51AF313E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759C0C-148F-4C96-BD90-10F9D9B7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3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5A442F-2114-45DE-8CA2-601B4051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CF1177-1D30-4E7C-8D00-40B0B3F19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E5753A5-66A9-416E-8FF0-2D83763E7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50E6B95-1378-46F9-9792-E30569D7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4FC53B4-8740-485C-BCAD-FDAD62E7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EA22BEE-5602-4D02-8460-6D392F24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599635-1FD9-4E8F-93AF-EA830AB2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3D05D56-A1A4-4218-B342-993E6CB7D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852846-658A-4C52-807C-6962D01DC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F1658D8-2580-4E22-A2EA-5848F415C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039D2CF-ECB6-41C3-A130-DA660BC57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2B1DE83-5A7E-4F61-8D1B-7F1629FD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B6E0F1B-B534-4A6E-B3CE-C55E7209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48A1DF6-7CFE-43E7-AB06-9F6BE370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2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77E1A7-1C28-42AA-96CE-F3A66A43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7995DE-A822-45FD-8F8D-9C6B6082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4591637-95FC-4F5B-835A-F73E8F81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8E2A6F5-3FA2-4197-9CE0-7D2BCA6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1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B9BE8EF-1B6C-43ED-BF09-D90B69C5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7B3B189-B92C-4A79-8EB3-C2EC9468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01135C3-B524-46FF-8EE7-2E3466CB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98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91E518-F1AD-477E-A8FC-3AD82D55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4CFD67-E33B-43BD-ACD3-FFFB5785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F861D01-0581-40BC-ACF6-0681FE29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A6B1B99-9370-4A2C-9575-2F9F1C9A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03AFADF-155E-453B-A841-C13B6630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BA5211C-BE3F-4745-81F6-D9D73BB7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3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AA7C89-92EB-4A1C-BAE5-83D11B38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E5C3615-2E5D-4B68-9C86-B9A0B2CEC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B4CFEAB-778A-4683-AAF2-BD45C25CB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A60F8B-8607-4172-ABF8-28238A21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054BD72-2F87-40F9-9888-2530B03D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38513FA-2B34-4BB8-B2A3-C91BD328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9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1730EF-1280-4C37-AD93-19EDE4AC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729563F-314F-43DA-A60D-200C726C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84EC2E1-AFF1-41B2-B5B9-FA017B79D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A1F-6B3C-4A36-950E-7464A1B16735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3BF316-D3C7-4EFB-81D2-24F24DB49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FA2657E-A460-4AFC-8AC9-7CFDF2EAB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7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fPPYKTD5NJOqevaSvywXgIeuvS_oktN9/view?usp=shari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rive.google.com/file/d/1fPPYKTD5NJOqevaSvywXgIeuvS_oktN9/view?usp=shar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ii282iHm_u7_8EsVIYSfhtVLCvCbF77X?usp=shari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cisspk@cpp25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Арка 20"/>
          <p:cNvSpPr/>
          <p:nvPr/>
        </p:nvSpPr>
        <p:spPr>
          <a:xfrm rot="9900000">
            <a:off x="10718053" y="5670668"/>
            <a:ext cx="2243813" cy="224381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32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6312648" y="-72276"/>
            <a:ext cx="6028212" cy="566058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7117672" y="-962897"/>
            <a:ext cx="1681909" cy="16814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82954" y="284976"/>
            <a:ext cx="737600" cy="198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63359" y="6417133"/>
            <a:ext cx="513680" cy="415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33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E458AE03-153B-4D82-9807-CCDD469757B7}"/>
              </a:ext>
            </a:extLst>
          </p:cNvPr>
          <p:cNvSpPr/>
          <p:nvPr/>
        </p:nvSpPr>
        <p:spPr>
          <a:xfrm>
            <a:off x="2620554" y="5830670"/>
            <a:ext cx="5441300" cy="5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5000"/>
              </a:lnSpc>
            </a:pPr>
            <a:endParaRPr lang="ru-RU" sz="2177" dirty="0">
              <a:solidFill>
                <a:srgbClr val="562212"/>
              </a:solidFill>
              <a:ea typeface="Roboto Black" panose="02000000000000000000" pitchFamily="2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xmlns="" id="{3C5CA5A9-35C3-46E5-A80A-3BA5D61C9C1C}"/>
              </a:ext>
            </a:extLst>
          </p:cNvPr>
          <p:cNvGrpSpPr/>
          <p:nvPr/>
        </p:nvGrpSpPr>
        <p:grpSpPr>
          <a:xfrm>
            <a:off x="1599227" y="384101"/>
            <a:ext cx="3200643" cy="708204"/>
            <a:chOff x="958645" y="338545"/>
            <a:chExt cx="4988478" cy="1103797"/>
          </a:xfrm>
        </p:grpSpPr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xmlns="" id="{B48D6AE4-195C-4130-A54D-32080F5E1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645" y="338545"/>
              <a:ext cx="857250" cy="938213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9B36D55A-5AB6-4F21-928B-59B7BA79A644}"/>
                </a:ext>
              </a:extLst>
            </p:cNvPr>
            <p:cNvSpPr txBox="1"/>
            <p:nvPr/>
          </p:nvSpPr>
          <p:spPr>
            <a:xfrm>
              <a:off x="2029171" y="499838"/>
              <a:ext cx="3917952" cy="942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ru-RU" sz="954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ea typeface="Roboto Medium" panose="02000000000000000000" pitchFamily="2" charset="0"/>
                  <a:cs typeface="Arial" panose="020B0604020202020204" pitchFamily="34" charset="0"/>
                </a:rPr>
                <a:t>МИНИСТЕРСТВО ЭКОНОМИЧЕСКОГО РАЗВИТИЯ РОССИЙСКОЙ ФЕДЕРАЦИИ</a:t>
              </a: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31195667-CFB0-4693-9C93-B52B7B1FACFD}"/>
              </a:ext>
            </a:extLst>
          </p:cNvPr>
          <p:cNvSpPr/>
          <p:nvPr/>
        </p:nvSpPr>
        <p:spPr>
          <a:xfrm>
            <a:off x="1537885" y="3293636"/>
            <a:ext cx="6523969" cy="601197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14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EF6881C5-691D-4913-8AB9-E758ABFA6A76}"/>
              </a:ext>
            </a:extLst>
          </p:cNvPr>
          <p:cNvSpPr/>
          <p:nvPr/>
        </p:nvSpPr>
        <p:spPr>
          <a:xfrm>
            <a:off x="1537885" y="3894417"/>
            <a:ext cx="6523969" cy="598780"/>
          </a:xfrm>
          <a:prstGeom prst="rect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5000"/>
              </a:lnSpc>
            </a:pPr>
            <a:r>
              <a:rPr lang="ru-RU" sz="2177" dirty="0">
                <a:solidFill>
                  <a:srgbClr val="562212"/>
                </a:solidFill>
                <a:ea typeface="Roboto Black" panose="02000000000000000000" pitchFamily="2" charset="0"/>
              </a:rPr>
              <a:t>Социальное предпринимательство</a:t>
            </a:r>
          </a:p>
        </p:txBody>
      </p:sp>
      <p:sp>
        <p:nvSpPr>
          <p:cNvPr id="31" name="Арка 30">
            <a:extLst>
              <a:ext uri="{FF2B5EF4-FFF2-40B4-BE49-F238E27FC236}">
                <a16:creationId xmlns:a16="http://schemas.microsoft.com/office/drawing/2014/main" xmlns="" id="{68C8DFD2-27C8-4C9A-B833-3721692FC48A}"/>
              </a:ext>
            </a:extLst>
          </p:cNvPr>
          <p:cNvSpPr/>
          <p:nvPr/>
        </p:nvSpPr>
        <p:spPr>
          <a:xfrm rot="19906041">
            <a:off x="-1932799" y="4545434"/>
            <a:ext cx="4381358" cy="4381358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32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103C6A4C-7DA2-461F-8067-ED0926C6F60A}"/>
              </a:ext>
            </a:extLst>
          </p:cNvPr>
          <p:cNvGrpSpPr/>
          <p:nvPr/>
        </p:nvGrpSpPr>
        <p:grpSpPr>
          <a:xfrm>
            <a:off x="1432595" y="1568778"/>
            <a:ext cx="8247329" cy="2342619"/>
            <a:chOff x="920709" y="2234968"/>
            <a:chExt cx="8532371" cy="2423584"/>
          </a:xfrm>
        </p:grpSpPr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xmlns="" id="{3E0C0371-AC61-40E4-8E79-F4741EAD73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2C18B958-9458-4A5E-A110-131D0A966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4: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5971865-5447-4F7C-AF49-63CDB93D6D15}"/>
              </a:ext>
            </a:extLst>
          </p:cNvPr>
          <p:cNvSpPr/>
          <p:nvPr/>
        </p:nvSpPr>
        <p:spPr>
          <a:xfrm>
            <a:off x="86367" y="4951339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деятельность, направленную на достижение общественно полезных целей </a:t>
            </a:r>
            <a:r>
              <a:rPr lang="ru-RU" sz="1600" b="1" dirty="0">
                <a:latin typeface="+mj-lt"/>
              </a:rPr>
              <a:t>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способствующую</a:t>
            </a:r>
            <a:r>
              <a:rPr lang="ru-RU" sz="1600" dirty="0">
                <a:latin typeface="+mj-lt"/>
              </a:rPr>
              <a:t> решению социальных проблем  общества,</a:t>
            </a:r>
            <a:r>
              <a:rPr lang="ru-RU" sz="1600" b="1" dirty="0">
                <a:latin typeface="+mj-lt"/>
              </a:rPr>
              <a:t> при условии, что доля доходов от осуществления такой деятельности (видов такой деятельности) по итогам предыдущего календарного года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 пятидесяти процентов </a:t>
            </a:r>
            <a:r>
              <a:rPr lang="ru-RU" sz="1600" b="1" dirty="0">
                <a:latin typeface="+mj-lt"/>
              </a:rPr>
              <a:t>в общем объеме доходов субъекта малого и среднего предпринимательства, а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доля полученной субъектом малого и среднего предпринимательства чистой прибыли </a:t>
            </a:r>
            <a:r>
              <a:rPr lang="ru-RU" sz="1600" b="1" dirty="0">
                <a:latin typeface="+mj-lt"/>
              </a:rPr>
              <a:t>за предшествующий календарный год, направленной на осуществление такой деятельности социального предприятия,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 пятидесяти 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из числа следующих видов деятельности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1BF39A0-1331-414C-8594-8009CD6F5018}"/>
              </a:ext>
            </a:extLst>
          </p:cNvPr>
          <p:cNvSpPr txBox="1"/>
          <p:nvPr/>
        </p:nvSpPr>
        <p:spPr>
          <a:xfrm>
            <a:off x="86367" y="4568162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90F266E-205D-42D9-8DF1-3562C6FBB5E4}"/>
              </a:ext>
            </a:extLst>
          </p:cNvPr>
          <p:cNvSpPr/>
          <p:nvPr/>
        </p:nvSpPr>
        <p:spPr>
          <a:xfrm>
            <a:off x="1891115" y="2573607"/>
            <a:ext cx="25229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 деятельности, направленной на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достижение общественно полезных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целей и решение социальных проблем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общества;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xmlns="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CC4267-EC75-41C7-91D6-E2DCB69C9A14}"/>
              </a:ext>
            </a:extLst>
          </p:cNvPr>
          <p:cNvSpPr/>
          <p:nvPr/>
        </p:nvSpPr>
        <p:spPr>
          <a:xfrm>
            <a:off x="9963262" y="2630622"/>
            <a:ext cx="20960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xmlns="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 descr="Похожее изображение">
            <a:hlinkClick r:id="rId3"/>
            <a:extLst>
              <a:ext uri="{FF2B5EF4-FFF2-40B4-BE49-F238E27FC236}">
                <a16:creationId xmlns:a16="http://schemas.microsoft.com/office/drawing/2014/main" xmlns="" id="{9F67D397-A2DC-4884-B45A-B7C175FDFBF6}"/>
              </a:ext>
            </a:extLst>
          </p:cNvPr>
          <p:cNvPicPr/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505" y="3854367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5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285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Виды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DAD4910-906A-4888-909D-2B65CF7ED796}"/>
              </a:ext>
            </a:extLst>
          </p:cNvPr>
          <p:cNvSpPr/>
          <p:nvPr/>
        </p:nvSpPr>
        <p:spPr>
          <a:xfrm>
            <a:off x="183575" y="1381101"/>
            <a:ext cx="579978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+mj-lt"/>
            </a:endParaRPr>
          </a:p>
          <a:p>
            <a:r>
              <a:rPr lang="ru-RU" b="1" dirty="0">
                <a:latin typeface="+mj-lt"/>
              </a:rPr>
              <a:t>1. </a:t>
            </a:r>
            <a:r>
              <a:rPr lang="ru-RU" dirty="0">
                <a:latin typeface="+mj-lt"/>
              </a:rPr>
              <a:t>Услуги, направленные на укрепление семьи, обеспечение семейного воспитания детей и поддержку материнства и детства;</a:t>
            </a:r>
          </a:p>
          <a:p>
            <a:r>
              <a:rPr lang="ru-RU" b="1" dirty="0">
                <a:latin typeface="+mj-lt"/>
              </a:rPr>
              <a:t>2. </a:t>
            </a:r>
            <a:r>
              <a:rPr lang="ru-RU" dirty="0">
                <a:latin typeface="+mj-lt"/>
              </a:rPr>
              <a:t>Организация отдыха и оздоровления детей;</a:t>
            </a:r>
          </a:p>
          <a:p>
            <a:r>
              <a:rPr lang="ru-RU" b="1" dirty="0">
                <a:latin typeface="+mj-lt"/>
              </a:rPr>
              <a:t>3</a:t>
            </a:r>
            <a:r>
              <a:rPr lang="ru-RU" dirty="0">
                <a:latin typeface="+mj-lt"/>
              </a:rPr>
              <a:t>. Услуги в сфере дошкольного и общего образования, дополнительного образования детей;</a:t>
            </a:r>
          </a:p>
          <a:p>
            <a:r>
              <a:rPr lang="ru-RU" b="1" dirty="0">
                <a:latin typeface="+mj-lt"/>
              </a:rPr>
              <a:t>4. </a:t>
            </a:r>
            <a:r>
              <a:rPr lang="ru-RU" dirty="0">
                <a:latin typeface="+mj-lt"/>
              </a:rPr>
              <a:t>Психолого-педагогическая, медицинская и социальная помощь обучающимся;</a:t>
            </a:r>
          </a:p>
          <a:p>
            <a:r>
              <a:rPr lang="ru-RU" b="1" dirty="0">
                <a:latin typeface="+mj-lt"/>
              </a:rPr>
              <a:t>5. </a:t>
            </a:r>
            <a:r>
              <a:rPr lang="ru-RU" dirty="0">
                <a:latin typeface="+mj-lt"/>
              </a:rPr>
              <a:t>Обучение волонтеров социально ориентированных НКО;</a:t>
            </a:r>
          </a:p>
          <a:p>
            <a:r>
              <a:rPr lang="ru-RU" b="1" dirty="0">
                <a:latin typeface="+mj-lt"/>
              </a:rPr>
              <a:t>6. </a:t>
            </a:r>
            <a:r>
              <a:rPr lang="ru-RU" dirty="0">
                <a:latin typeface="+mj-lt"/>
              </a:rPr>
              <a:t>Культурно-просветительская деятельность;</a:t>
            </a:r>
          </a:p>
          <a:p>
            <a:r>
              <a:rPr lang="ru-RU" b="1" dirty="0">
                <a:latin typeface="+mj-lt"/>
              </a:rPr>
              <a:t>7</a:t>
            </a:r>
            <a:r>
              <a:rPr lang="ru-RU" dirty="0">
                <a:latin typeface="+mj-lt"/>
              </a:rPr>
              <a:t>.Услуги, направленные на развитие межнационального сотрудничества, сохранение и защиту самобытности, культуры, языков и традиций народов России;</a:t>
            </a:r>
          </a:p>
          <a:p>
            <a:r>
              <a:rPr lang="ru-RU" b="1" dirty="0">
                <a:latin typeface="+mj-lt"/>
              </a:rPr>
              <a:t>8.</a:t>
            </a:r>
            <a:r>
              <a:rPr lang="ru-RU" dirty="0">
                <a:latin typeface="+mj-lt"/>
              </a:rPr>
              <a:t>Выпуск периодических печатных изданий и книжной продукции, связанной с образованием, наукой и культурой.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ACFF7F34-4B02-4FFD-9BF2-700B8FD9416E}"/>
              </a:ext>
            </a:extLst>
          </p:cNvPr>
          <p:cNvSpPr/>
          <p:nvPr/>
        </p:nvSpPr>
        <p:spPr>
          <a:xfrm>
            <a:off x="110228" y="1394214"/>
            <a:ext cx="5969207" cy="5411612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ADBA7CE-ECBF-4048-AF1C-5AC75F7F27AB}"/>
              </a:ext>
            </a:extLst>
          </p:cNvPr>
          <p:cNvSpPr txBox="1"/>
          <p:nvPr/>
        </p:nvSpPr>
        <p:spPr>
          <a:xfrm>
            <a:off x="1453029" y="992149"/>
            <a:ext cx="10634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1400" dirty="0">
                <a:latin typeface="+mj-lt"/>
              </a:rPr>
              <a:t>Условие 4: </a:t>
            </a:r>
            <a:r>
              <a:rPr lang="ru-RU" sz="14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1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0C77389D-550A-46EE-9491-1E64F4718F5B}"/>
              </a:ext>
            </a:extLst>
          </p:cNvPr>
          <p:cNvSpPr/>
          <p:nvPr/>
        </p:nvSpPr>
        <p:spPr>
          <a:xfrm>
            <a:off x="7188989" y="2998273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58986CC-1CF5-410A-AF84-CFCBDEBF97F9}"/>
              </a:ext>
            </a:extLst>
          </p:cNvPr>
          <p:cNvSpPr txBox="1"/>
          <p:nvPr/>
        </p:nvSpPr>
        <p:spPr>
          <a:xfrm>
            <a:off x="7355366" y="3259534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22C0607E-3060-48AA-9779-A150240C1AA2}"/>
              </a:ext>
            </a:extLst>
          </p:cNvPr>
          <p:cNvSpPr/>
          <p:nvPr/>
        </p:nvSpPr>
        <p:spPr>
          <a:xfrm>
            <a:off x="8912239" y="3121034"/>
            <a:ext cx="26208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33" name="Рисунок 32" descr="Похожее изображение">
            <a:hlinkClick r:id="rId2"/>
            <a:extLst>
              <a:ext uri="{FF2B5EF4-FFF2-40B4-BE49-F238E27FC236}">
                <a16:creationId xmlns:a16="http://schemas.microsoft.com/office/drawing/2014/main" xmlns="" id="{E768A9B1-845C-4646-844E-2F3494BEF429}"/>
              </a:ext>
            </a:extLst>
          </p:cNvPr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340" y="4172419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887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3674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Тонкости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закона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9EFF3B4-62DE-401C-804C-5078E11CB3AF}"/>
              </a:ext>
            </a:extLst>
          </p:cNvPr>
          <p:cNvSpPr/>
          <p:nvPr/>
        </p:nvSpPr>
        <p:spPr>
          <a:xfrm>
            <a:off x="1368198" y="1362674"/>
            <a:ext cx="8769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+mj-lt"/>
              </a:rPr>
              <a:t>Социальным предпринимательством </a:t>
            </a:r>
            <a:r>
              <a:rPr lang="ru-RU" sz="2400" b="1" dirty="0">
                <a:solidFill>
                  <a:srgbClr val="C00000"/>
                </a:solidFill>
                <a:latin typeface="+mj-lt"/>
              </a:rPr>
              <a:t>не может являться </a:t>
            </a:r>
            <a:r>
              <a:rPr lang="ru-RU" sz="2400" dirty="0">
                <a:latin typeface="+mj-lt"/>
              </a:rPr>
              <a:t>деятельность по производству и (или) реализации </a:t>
            </a:r>
            <a:r>
              <a:rPr lang="ru-RU" sz="2400" dirty="0">
                <a:solidFill>
                  <a:srgbClr val="C00000"/>
                </a:solidFill>
                <a:latin typeface="+mj-lt"/>
              </a:rPr>
              <a:t>подакцизных товаров, а также по добыче и (или) реализации полезных ископаемых</a:t>
            </a:r>
            <a:r>
              <a:rPr lang="ru-RU" sz="2400" dirty="0">
                <a:latin typeface="+mj-lt"/>
              </a:rPr>
              <a:t>, за исключением общераспространенных полезных ископаемых.</a:t>
            </a:r>
          </a:p>
        </p:txBody>
      </p:sp>
    </p:spTree>
    <p:extLst>
      <p:ext uri="{BB962C8B-B14F-4D97-AF65-F5344CB8AC3E}">
        <p14:creationId xmlns:p14="http://schemas.microsoft.com/office/powerpoint/2010/main" val="75500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7312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>
                <a:latin typeface="+mj-lt"/>
              </a:rPr>
              <a:t>Алгоритм получения статуса СП</a:t>
            </a:r>
            <a:endParaRPr lang="ru-RU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/>
          <a:srcRect l="20278" t="48231" r="20833" b="21851"/>
          <a:stretch/>
        </p:blipFill>
        <p:spPr>
          <a:xfrm>
            <a:off x="627860" y="2048932"/>
            <a:ext cx="11199031" cy="320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55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7428" y="173737"/>
            <a:ext cx="10515600" cy="33061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E85238"/>
                </a:solidFill>
                <a:latin typeface="Arial Narrow"/>
                <a:cs typeface="Arial Narrow"/>
              </a:rPr>
              <a:t>ДОКУМЕНТЫ, НЕОБХОДИМЫЕ ДЛЯ ПОЛУЧЕНИЯ СТАТУСА «СОЦИАЛЬНОЕ ПРЕДРИЯТИЕ»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77263"/>
              </p:ext>
            </p:extLst>
          </p:nvPr>
        </p:nvGraphicFramePr>
        <p:xfrm>
          <a:off x="836908" y="669658"/>
          <a:ext cx="10500102" cy="5130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762"/>
                <a:gridCol w="2727716"/>
                <a:gridCol w="2727716"/>
                <a:gridCol w="2719908"/>
              </a:tblGrid>
              <a:tr h="668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1 категория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Трудоустройство социально уязвимых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категорий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2 категория</a:t>
                      </a:r>
                    </a:p>
                    <a:p>
                      <a:pPr marL="292735" marR="283210" indent="-317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Реализация товаров (работ, услуг),  произведенных социально уязвимыми  категориями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3 категория</a:t>
                      </a:r>
                    </a:p>
                    <a:p>
                      <a:pPr marL="182245" marR="17335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Производство товаров (работ, услуг)  для социально уязвимых категорий 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4 категория</a:t>
                      </a:r>
                    </a:p>
                    <a:p>
                      <a:pPr marL="426084" marR="415290" indent="-190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Общественно полезная  деятельность, решающая  социальные проблемы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75678"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 численности и заработной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плате работников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Копия штатного расписания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трудовых договоров</a:t>
                      </a:r>
                    </a:p>
                    <a:p>
                      <a:pPr marL="377825" marR="227329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документов, подтверждающих, что  работники являются гражданами,</a:t>
                      </a: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отнесенными к категориям социально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уязвимых</a:t>
                      </a:r>
                    </a:p>
                    <a:p>
                      <a:pPr marL="377825" marR="5943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Согласия работников на обработку  персональных данных</a:t>
                      </a:r>
                    </a:p>
                    <a:p>
                      <a:pPr marL="377825" marR="63373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7825" marR="4032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 реализации товаров (работ,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услуг), производимых гражданами,</a:t>
                      </a:r>
                    </a:p>
                    <a:p>
                      <a:pPr marL="377825" marR="533400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относящимися к категориям социально  уязвимых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 (для ЮЛ)</a:t>
                      </a:r>
                    </a:p>
                    <a:p>
                      <a:pPr marL="377825" marR="158115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Документ подтверждающий факт реализации  товаров (работ, услуг), произведенных</a:t>
                      </a: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социально уязвимыми категориями граждан</a:t>
                      </a:r>
                    </a:p>
                    <a:p>
                      <a:pPr marL="377825" marR="8096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7825" marR="57912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7825" marR="1416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документов, подтверждающих закупку  товаров (работ, услуг) у социально уязвимых  категорий граждан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8460" marR="32067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об осуществляемой  деятельности по производству товаров  (работ, услуг), предназначенных для  граждан социально уязвимых категорий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 (для ЮЛ)</a:t>
                      </a:r>
                    </a:p>
                    <a:p>
                      <a:pPr marL="378460" marR="32131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Документ подтверждающий факт  реализации товаров (работ, услуг) для  социально уязвимых категорий граждан</a:t>
                      </a:r>
                    </a:p>
                    <a:p>
                      <a:pPr marL="378460" marR="6496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8460" marR="41910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8460" marR="19939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Подтверждение о направлении чистой  прибыли на осуществление деятельности  социального предприятия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8460" marR="12128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об осуществлении  деятельности, направленной на  достижение общественного полезных  целей и способствующей решению  социальных проблем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</a:t>
                      </a: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(для ЮЛ)</a:t>
                      </a:r>
                    </a:p>
                    <a:p>
                      <a:pPr marL="378460" marR="321310" indent="-287020">
                        <a:lnSpc>
                          <a:spcPct val="100000"/>
                        </a:lnSpc>
                        <a:spcBef>
                          <a:spcPts val="119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8460" marR="908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8460" marR="28067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Подтверждение о направлении  чистой прибыли на осуществление  деятельности социального  предприятия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87188"/>
              </p:ext>
            </p:extLst>
          </p:nvPr>
        </p:nvGraphicFramePr>
        <p:xfrm>
          <a:off x="836908" y="5800288"/>
          <a:ext cx="10500102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0102"/>
              </a:tblGrid>
              <a:tr h="623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ru-RU" sz="900" kern="1200" spc="-5" dirty="0" smtClean="0">
                          <a:solidFill>
                            <a:srgbClr val="FF0000"/>
                          </a:solidFill>
                          <a:latin typeface="Arial Narrow"/>
                          <a:ea typeface="+mn-ea"/>
                          <a:cs typeface="Arial Narrow"/>
                        </a:rPr>
                        <a:t>Обращаем внимание!</a:t>
                      </a:r>
                    </a:p>
                    <a:p>
                      <a:pPr marL="2847340" marR="2837815" algn="ctr">
                        <a:lnSpc>
                          <a:spcPct val="100000"/>
                        </a:lnSpc>
                      </a:pPr>
                      <a:r>
                        <a:rPr lang="ru-RU" sz="900" kern="1200" spc="-5" dirty="0" smtClean="0">
                          <a:solidFill>
                            <a:srgbClr val="FF0000"/>
                          </a:solidFill>
                          <a:latin typeface="Arial Narrow"/>
                          <a:ea typeface="+mn-ea"/>
                          <a:cs typeface="Arial Narrow"/>
                        </a:rPr>
                        <a:t>Каждой категории необходимо готовить свой пакет документов. Образцы можно скачать по ссылке: </a:t>
                      </a:r>
                      <a:r>
                        <a:rPr lang="ru-RU" sz="900" kern="1200" spc="-5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</a:t>
                      </a:r>
                      <a:r>
                        <a:rPr lang="ru-RU" sz="900" kern="1200" spc="-5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  <a:hlinkClick r:id="rId2"/>
                        </a:rPr>
                        <a:t>https://drive.google.com/drive/folders/1ii282iHm_u7_8EsVIYSfhtVLCvCbF77X?usp=sharing</a:t>
                      </a:r>
                      <a:endParaRPr lang="ru-RU" sz="900" kern="1200" spc="-5" dirty="0" smtClean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062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90616" y="156760"/>
            <a:ext cx="88792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7325" marR="5080" indent="-144526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УЖЕ</a:t>
            </a:r>
            <a:r>
              <a:rPr sz="3600" spc="-1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СЕЙЧАС</a:t>
            </a:r>
            <a:r>
              <a:rPr sz="3600" spc="-2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lang="ru-RU" sz="3600" dirty="0">
                <a:solidFill>
                  <a:srgbClr val="E85238"/>
                </a:solidFill>
                <a:latin typeface="Arial Narrow"/>
                <a:cs typeface="Arial Narrow"/>
              </a:rPr>
              <a:t>МОЖНО</a:t>
            </a:r>
            <a:r>
              <a:rPr sz="3600" spc="-10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ПОЛУЧИТЬ</a:t>
            </a:r>
            <a:r>
              <a:rPr sz="3600" spc="-1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СТАТУС </a:t>
            </a:r>
            <a:r>
              <a:rPr sz="3600" spc="-80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СОЦИАЛЬНОГО</a:t>
            </a:r>
            <a:r>
              <a:rPr sz="3600" spc="-10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ПРЕДПРИЯТИЯ</a:t>
            </a:r>
            <a:endParaRPr sz="3600" dirty="0">
              <a:solidFill>
                <a:schemeClr val="accent1">
                  <a:lumMod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28769" y="1482978"/>
            <a:ext cx="2171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A3838"/>
                </a:solidFill>
                <a:latin typeface="Arial Narrow"/>
                <a:cs typeface="Arial Narrow"/>
              </a:rPr>
              <a:t>Для</a:t>
            </a:r>
            <a:r>
              <a:rPr sz="2400" b="1" spc="-4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2400" b="1" spc="-5" dirty="0">
                <a:solidFill>
                  <a:srgbClr val="3A3838"/>
                </a:solidFill>
                <a:latin typeface="Arial Narrow"/>
                <a:cs typeface="Arial Narrow"/>
              </a:rPr>
              <a:t>этого</a:t>
            </a:r>
            <a:r>
              <a:rPr sz="2400" b="1" spc="-3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2400" b="1" spc="-5" dirty="0">
                <a:solidFill>
                  <a:srgbClr val="3A3838"/>
                </a:solidFill>
                <a:latin typeface="Arial Narrow"/>
                <a:cs typeface="Arial Narrow"/>
              </a:rPr>
              <a:t>нужно: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53098" y="3101086"/>
            <a:ext cx="3925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085" algn="l"/>
                <a:tab pos="299720" algn="l"/>
                <a:tab pos="598805" algn="l"/>
                <a:tab pos="1848485" algn="l"/>
                <a:tab pos="3246755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	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ми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н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ис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те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р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тв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	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эк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н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ми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ческ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го	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р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азви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т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и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я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9610" y="3314445"/>
            <a:ext cx="363982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Приморского</a:t>
            </a:r>
            <a:r>
              <a:rPr sz="1400" b="1" spc="204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края</a:t>
            </a:r>
            <a:r>
              <a:rPr sz="1400" b="1" spc="19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Arial Narrow"/>
                <a:cs typeface="Arial Narrow"/>
              </a:rPr>
              <a:t>по</a:t>
            </a:r>
            <a:r>
              <a:rPr sz="1400" spc="19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адресу:</a:t>
            </a:r>
            <a:r>
              <a:rPr sz="1400" spc="2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Владивосток,</a:t>
            </a:r>
            <a:r>
              <a:rPr sz="1400" spc="19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улица </a:t>
            </a:r>
            <a:r>
              <a:rPr sz="1400" spc="-3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Светланская,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22,</a:t>
            </a:r>
            <a:r>
              <a:rPr sz="1400" spc="2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телефон: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8</a:t>
            </a:r>
            <a:r>
              <a:rPr sz="1400" spc="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(423)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220-92-34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73470" y="2622422"/>
            <a:ext cx="287655" cy="270510"/>
          </a:xfrm>
          <a:custGeom>
            <a:avLst/>
            <a:gdLst/>
            <a:ahLst/>
            <a:cxnLst/>
            <a:rect l="l" t="t" r="r" b="b"/>
            <a:pathLst>
              <a:path w="287654" h="270510">
                <a:moveTo>
                  <a:pt x="164744" y="158381"/>
                </a:moveTo>
                <a:lnTo>
                  <a:pt x="126746" y="158381"/>
                </a:lnTo>
                <a:lnTo>
                  <a:pt x="126746" y="181610"/>
                </a:lnTo>
                <a:lnTo>
                  <a:pt x="164744" y="181610"/>
                </a:lnTo>
                <a:lnTo>
                  <a:pt x="164744" y="158381"/>
                </a:lnTo>
                <a:close/>
              </a:path>
              <a:path w="287654" h="270510">
                <a:moveTo>
                  <a:pt x="287147" y="158369"/>
                </a:moveTo>
                <a:lnTo>
                  <a:pt x="181610" y="158369"/>
                </a:lnTo>
                <a:lnTo>
                  <a:pt x="181610" y="190881"/>
                </a:lnTo>
                <a:lnTo>
                  <a:pt x="177419" y="195580"/>
                </a:lnTo>
                <a:lnTo>
                  <a:pt x="114046" y="195580"/>
                </a:lnTo>
                <a:lnTo>
                  <a:pt x="109855" y="190881"/>
                </a:lnTo>
                <a:lnTo>
                  <a:pt x="109855" y="158369"/>
                </a:lnTo>
                <a:lnTo>
                  <a:pt x="0" y="158369"/>
                </a:lnTo>
                <a:lnTo>
                  <a:pt x="0" y="242189"/>
                </a:lnTo>
                <a:lnTo>
                  <a:pt x="2286" y="252476"/>
                </a:lnTo>
                <a:lnTo>
                  <a:pt x="8509" y="261366"/>
                </a:lnTo>
                <a:lnTo>
                  <a:pt x="17907" y="267716"/>
                </a:lnTo>
                <a:lnTo>
                  <a:pt x="29591" y="270129"/>
                </a:lnTo>
                <a:lnTo>
                  <a:pt x="261874" y="270129"/>
                </a:lnTo>
                <a:lnTo>
                  <a:pt x="272923" y="267716"/>
                </a:lnTo>
                <a:lnTo>
                  <a:pt x="280797" y="261366"/>
                </a:lnTo>
                <a:lnTo>
                  <a:pt x="285623" y="252476"/>
                </a:lnTo>
                <a:lnTo>
                  <a:pt x="287147" y="242189"/>
                </a:lnTo>
                <a:lnTo>
                  <a:pt x="287147" y="195580"/>
                </a:lnTo>
                <a:lnTo>
                  <a:pt x="287147" y="158369"/>
                </a:lnTo>
                <a:close/>
              </a:path>
              <a:path w="287654" h="270510">
                <a:moveTo>
                  <a:pt x="287147" y="69850"/>
                </a:moveTo>
                <a:lnTo>
                  <a:pt x="285623" y="59563"/>
                </a:lnTo>
                <a:lnTo>
                  <a:pt x="280797" y="50546"/>
                </a:lnTo>
                <a:lnTo>
                  <a:pt x="272923" y="44323"/>
                </a:lnTo>
                <a:lnTo>
                  <a:pt x="261874" y="41910"/>
                </a:lnTo>
                <a:lnTo>
                  <a:pt x="206908" y="41910"/>
                </a:lnTo>
                <a:lnTo>
                  <a:pt x="206908" y="23329"/>
                </a:lnTo>
                <a:lnTo>
                  <a:pt x="185801" y="23329"/>
                </a:lnTo>
                <a:lnTo>
                  <a:pt x="185801" y="41910"/>
                </a:lnTo>
                <a:lnTo>
                  <a:pt x="105664" y="41910"/>
                </a:lnTo>
                <a:lnTo>
                  <a:pt x="105664" y="23241"/>
                </a:lnTo>
                <a:lnTo>
                  <a:pt x="207010" y="23241"/>
                </a:lnTo>
                <a:lnTo>
                  <a:pt x="207010" y="13843"/>
                </a:lnTo>
                <a:lnTo>
                  <a:pt x="205486" y="7747"/>
                </a:lnTo>
                <a:lnTo>
                  <a:pt x="201676" y="3429"/>
                </a:lnTo>
                <a:lnTo>
                  <a:pt x="196215" y="762"/>
                </a:lnTo>
                <a:lnTo>
                  <a:pt x="190119" y="0"/>
                </a:lnTo>
                <a:lnTo>
                  <a:pt x="101346" y="0"/>
                </a:lnTo>
                <a:lnTo>
                  <a:pt x="95250" y="762"/>
                </a:lnTo>
                <a:lnTo>
                  <a:pt x="89789" y="3429"/>
                </a:lnTo>
                <a:lnTo>
                  <a:pt x="85979" y="7747"/>
                </a:lnTo>
                <a:lnTo>
                  <a:pt x="84455" y="13843"/>
                </a:lnTo>
                <a:lnTo>
                  <a:pt x="84455" y="41910"/>
                </a:lnTo>
                <a:lnTo>
                  <a:pt x="29591" y="41910"/>
                </a:lnTo>
                <a:lnTo>
                  <a:pt x="17907" y="44323"/>
                </a:lnTo>
                <a:lnTo>
                  <a:pt x="8509" y="50546"/>
                </a:lnTo>
                <a:lnTo>
                  <a:pt x="2286" y="59563"/>
                </a:lnTo>
                <a:lnTo>
                  <a:pt x="0" y="69850"/>
                </a:lnTo>
                <a:lnTo>
                  <a:pt x="0" y="139700"/>
                </a:lnTo>
                <a:lnTo>
                  <a:pt x="287147" y="139700"/>
                </a:lnTo>
                <a:lnTo>
                  <a:pt x="287147" y="69850"/>
                </a:lnTo>
                <a:close/>
              </a:path>
            </a:pathLst>
          </a:custGeom>
          <a:solidFill>
            <a:srgbClr val="6039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55993" y="1935183"/>
            <a:ext cx="4067810" cy="97218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R="741045" algn="ctr">
              <a:lnSpc>
                <a:spcPct val="100000"/>
              </a:lnSpc>
              <a:spcBef>
                <a:spcPts val="745"/>
              </a:spcBef>
            </a:pPr>
            <a:r>
              <a:rPr sz="3600" b="1" dirty="0">
                <a:solidFill>
                  <a:srgbClr val="E85238"/>
                </a:solidFill>
                <a:latin typeface="Arial Narrow"/>
                <a:cs typeface="Arial Narrow"/>
              </a:rPr>
              <a:t>2</a:t>
            </a:r>
            <a:endParaRPr sz="3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Подать документы на</a:t>
            </a:r>
            <a:r>
              <a:rPr sz="1800" b="1" spc="-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бумажном</a:t>
            </a:r>
            <a:r>
              <a:rPr sz="1800" b="1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носителе: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3813" y="3979545"/>
            <a:ext cx="7864475" cy="1595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3799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4238625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по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почте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или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лично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в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Центр</a:t>
            </a:r>
            <a:r>
              <a:rPr sz="1400" b="1" spc="3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инноваций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 социальной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сферы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(центр</a:t>
            </a:r>
            <a:r>
              <a:rPr sz="1400" b="1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«Мой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бизнес»)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по 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адресу: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Владивосток,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улица Тигровая, 7,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офис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603,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телефон: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8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(423)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279-59-09</a:t>
            </a:r>
            <a:endParaRPr sz="14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сайт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«Мой 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бизнес»</a:t>
            </a:r>
            <a:r>
              <a:rPr sz="1400" b="1" spc="3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https://mb.primorsky.ru/</a:t>
            </a:r>
            <a:endParaRPr sz="1400" dirty="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1473" y="1965870"/>
            <a:ext cx="3813175" cy="91948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R="97155" algn="ctr">
              <a:lnSpc>
                <a:spcPct val="100000"/>
              </a:lnSpc>
              <a:spcBef>
                <a:spcPts val="465"/>
              </a:spcBef>
            </a:pPr>
            <a:r>
              <a:rPr sz="3600" b="1" dirty="0">
                <a:solidFill>
                  <a:srgbClr val="E85238"/>
                </a:solidFill>
                <a:latin typeface="Arial Narrow"/>
                <a:cs typeface="Arial Narrow"/>
              </a:rPr>
              <a:t>1</a:t>
            </a:r>
            <a:endParaRPr sz="36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Подать</a:t>
            </a:r>
            <a:r>
              <a:rPr sz="1800" b="1" spc="-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документы</a:t>
            </a:r>
            <a:r>
              <a:rPr sz="1800" b="1" spc="-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3A3838"/>
                </a:solidFill>
                <a:latin typeface="Arial Narrow"/>
                <a:cs typeface="Arial Narrow"/>
              </a:rPr>
              <a:t>в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 электронном</a:t>
            </a:r>
            <a:r>
              <a:rPr sz="1800" b="1" spc="-2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3A3838"/>
                </a:solidFill>
                <a:latin typeface="Arial Narrow"/>
                <a:cs typeface="Arial Narrow"/>
              </a:rPr>
              <a:t>виде:</a:t>
            </a:r>
            <a:endParaRPr sz="1800" dirty="0">
              <a:latin typeface="Arial Narrow"/>
              <a:cs typeface="Arial Narro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54443" y="2578099"/>
            <a:ext cx="330200" cy="323850"/>
          </a:xfrm>
          <a:custGeom>
            <a:avLst/>
            <a:gdLst/>
            <a:ahLst/>
            <a:cxnLst/>
            <a:rect l="l" t="t" r="r" b="b"/>
            <a:pathLst>
              <a:path w="330200" h="323850">
                <a:moveTo>
                  <a:pt x="286829" y="38100"/>
                </a:moveTo>
                <a:lnTo>
                  <a:pt x="286397" y="38100"/>
                </a:lnTo>
                <a:lnTo>
                  <a:pt x="286397" y="31750"/>
                </a:lnTo>
                <a:lnTo>
                  <a:pt x="285965" y="31750"/>
                </a:lnTo>
                <a:lnTo>
                  <a:pt x="284556" y="21336"/>
                </a:lnTo>
                <a:lnTo>
                  <a:pt x="278269" y="9525"/>
                </a:lnTo>
                <a:lnTo>
                  <a:pt x="268770" y="2413"/>
                </a:lnTo>
                <a:lnTo>
                  <a:pt x="261137" y="876"/>
                </a:lnTo>
                <a:lnTo>
                  <a:pt x="261137" y="31750"/>
                </a:lnTo>
                <a:lnTo>
                  <a:pt x="261137" y="38100"/>
                </a:lnTo>
                <a:lnTo>
                  <a:pt x="261137" y="215900"/>
                </a:lnTo>
                <a:lnTo>
                  <a:pt x="261137" y="228473"/>
                </a:lnTo>
                <a:lnTo>
                  <a:pt x="68503" y="228473"/>
                </a:lnTo>
                <a:lnTo>
                  <a:pt x="64211" y="222250"/>
                </a:lnTo>
                <a:lnTo>
                  <a:pt x="64211" y="31750"/>
                </a:lnTo>
                <a:lnTo>
                  <a:pt x="261137" y="31750"/>
                </a:lnTo>
                <a:lnTo>
                  <a:pt x="261137" y="876"/>
                </a:lnTo>
                <a:lnTo>
                  <a:pt x="256857" y="0"/>
                </a:lnTo>
                <a:lnTo>
                  <a:pt x="68503" y="0"/>
                </a:lnTo>
                <a:lnTo>
                  <a:pt x="59067" y="2413"/>
                </a:lnTo>
                <a:lnTo>
                  <a:pt x="50838" y="9525"/>
                </a:lnTo>
                <a:lnTo>
                  <a:pt x="45021" y="21336"/>
                </a:lnTo>
                <a:lnTo>
                  <a:pt x="42811" y="38100"/>
                </a:lnTo>
                <a:lnTo>
                  <a:pt x="42811" y="215773"/>
                </a:lnTo>
                <a:lnTo>
                  <a:pt x="45021" y="233426"/>
                </a:lnTo>
                <a:lnTo>
                  <a:pt x="50838" y="247523"/>
                </a:lnTo>
                <a:lnTo>
                  <a:pt x="59067" y="256921"/>
                </a:lnTo>
                <a:lnTo>
                  <a:pt x="68503" y="260223"/>
                </a:lnTo>
                <a:lnTo>
                  <a:pt x="256857" y="260223"/>
                </a:lnTo>
                <a:lnTo>
                  <a:pt x="268770" y="256921"/>
                </a:lnTo>
                <a:lnTo>
                  <a:pt x="278269" y="247523"/>
                </a:lnTo>
                <a:lnTo>
                  <a:pt x="284556" y="233426"/>
                </a:lnTo>
                <a:lnTo>
                  <a:pt x="285165" y="228600"/>
                </a:lnTo>
                <a:lnTo>
                  <a:pt x="285991" y="228600"/>
                </a:lnTo>
                <a:lnTo>
                  <a:pt x="285991" y="215900"/>
                </a:lnTo>
                <a:lnTo>
                  <a:pt x="286829" y="215900"/>
                </a:lnTo>
                <a:lnTo>
                  <a:pt x="286829" y="38100"/>
                </a:lnTo>
                <a:close/>
              </a:path>
              <a:path w="330200" h="323850">
                <a:moveTo>
                  <a:pt x="329641" y="272923"/>
                </a:moveTo>
                <a:lnTo>
                  <a:pt x="179806" y="272923"/>
                </a:lnTo>
                <a:lnTo>
                  <a:pt x="179806" y="291973"/>
                </a:lnTo>
                <a:lnTo>
                  <a:pt x="179806" y="298323"/>
                </a:lnTo>
                <a:lnTo>
                  <a:pt x="145554" y="298323"/>
                </a:lnTo>
                <a:lnTo>
                  <a:pt x="145554" y="291973"/>
                </a:lnTo>
                <a:lnTo>
                  <a:pt x="179806" y="291973"/>
                </a:lnTo>
                <a:lnTo>
                  <a:pt x="179806" y="272923"/>
                </a:lnTo>
                <a:lnTo>
                  <a:pt x="0" y="272923"/>
                </a:lnTo>
                <a:lnTo>
                  <a:pt x="0" y="298323"/>
                </a:lnTo>
                <a:lnTo>
                  <a:pt x="2209" y="307594"/>
                </a:lnTo>
                <a:lnTo>
                  <a:pt x="8026" y="315722"/>
                </a:lnTo>
                <a:lnTo>
                  <a:pt x="16256" y="321564"/>
                </a:lnTo>
                <a:lnTo>
                  <a:pt x="25692" y="323723"/>
                </a:lnTo>
                <a:lnTo>
                  <a:pt x="299669" y="323723"/>
                </a:lnTo>
                <a:lnTo>
                  <a:pt x="311581" y="321564"/>
                </a:lnTo>
                <a:lnTo>
                  <a:pt x="321068" y="315722"/>
                </a:lnTo>
                <a:lnTo>
                  <a:pt x="327367" y="307594"/>
                </a:lnTo>
                <a:lnTo>
                  <a:pt x="329641" y="298323"/>
                </a:lnTo>
                <a:lnTo>
                  <a:pt x="329641" y="291973"/>
                </a:lnTo>
                <a:lnTo>
                  <a:pt x="329641" y="272923"/>
                </a:lnTo>
                <a:close/>
              </a:path>
            </a:pathLst>
          </a:custGeom>
          <a:solidFill>
            <a:srgbClr val="6039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98347" y="3101086"/>
            <a:ext cx="3925570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720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на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электронную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почту: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  <a:hlinkClick r:id="rId2"/>
              </a:rPr>
              <a:t>cisspk@cpp25.ru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  <a:hlinkClick r:id="rId2"/>
              </a:rPr>
              <a:t>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параллельно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направив оригинал пакета документов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по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 почте</a:t>
            </a:r>
            <a:endParaRPr sz="1400" dirty="0">
              <a:latin typeface="Arial Narrow"/>
              <a:cs typeface="Arial Narrow"/>
            </a:endParaRPr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7722" y="4542409"/>
            <a:ext cx="1036319" cy="1036319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28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25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22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2457D274-4BE6-4223-A6D1-395FD1797783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0BCF13D9-C489-4801-8422-6AB13C01D960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4BB793F6-F75D-4F43-B9E4-EF683BCE101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ятиугольник 14">
                <a:extLst>
                  <a:ext uri="{FF2B5EF4-FFF2-40B4-BE49-F238E27FC236}">
                    <a16:creationId xmlns:a16="http://schemas.microsoft.com/office/drawing/2014/main" xmlns="" id="{7025EE18-6064-4330-B134-341562372B1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ятиугольник 15">
                <a:extLst>
                  <a:ext uri="{FF2B5EF4-FFF2-40B4-BE49-F238E27FC236}">
                    <a16:creationId xmlns:a16="http://schemas.microsoft.com/office/drawing/2014/main" xmlns="" id="{DA7A6A5E-7AD9-45B1-A1DE-75852B5F344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xmlns="" id="{9D43BA6F-D549-4869-97B3-8E0CEC445AC0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79DB2FE4-04D2-4C84-B6F8-A50B0A8B41A7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273BE56C-F5CA-4ADE-9153-8086380D549B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445B3DDE-D667-429F-A685-2A724A99B0E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xmlns="" id="{B3510C4B-CB1B-490A-B96B-576173E98DEB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DBBE5F2B-3A1A-45F6-BB11-076C3F8AE10C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7464DA7B-65A1-4660-9EDE-E75C80D13CCC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86337412-C0B0-4AB8-9642-8BED603CE400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3638B03D-EF3D-4E98-B7B9-F25ABEC07E70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062A262F-FB07-4A5D-BB31-F1CE29763055}"/>
              </a:ext>
            </a:extLst>
          </p:cNvPr>
          <p:cNvSpPr/>
          <p:nvPr/>
        </p:nvSpPr>
        <p:spPr>
          <a:xfrm>
            <a:off x="238090" y="1884990"/>
            <a:ext cx="116391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+mj-lt"/>
                <a:cs typeface="Times New Roman" panose="02020603050405020304" pitchFamily="18" charset="0"/>
              </a:rPr>
              <a:t>Федеральный закон от 24 июля 2007 года № 209-ФЗ «О  развитии малого и среднего предпринимательства в Российской Федерации»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016C57C0-B9AC-47E1-9C91-6865BC96D549}"/>
              </a:ext>
            </a:extLst>
          </p:cNvPr>
          <p:cNvSpPr/>
          <p:nvPr/>
        </p:nvSpPr>
        <p:spPr>
          <a:xfrm>
            <a:off x="238088" y="1355320"/>
            <a:ext cx="8570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Поправки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130CB59-471F-4A43-8819-17E01D116D98}"/>
              </a:ext>
            </a:extLst>
          </p:cNvPr>
          <p:cNvSpPr/>
          <p:nvPr/>
        </p:nvSpPr>
        <p:spPr>
          <a:xfrm>
            <a:off x="238087" y="3369851"/>
            <a:ext cx="116391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cap="small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социальное предпринимательство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предпринимательская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деятельность, направленная на достижение общественно полезных целей,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способствующая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решению социальных проблем граждан и общества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осуществляемая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в соответствии с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условия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ми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предусмотренными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 законом о социальном предпринимательстве</a:t>
            </a:r>
            <a:endParaRPr lang="ru-RU" sz="2000" dirty="0">
              <a:latin typeface="+mj-lt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A607EB38-4601-4A42-A55F-6989C1DCBD9B}"/>
              </a:ext>
            </a:extLst>
          </p:cNvPr>
          <p:cNvSpPr/>
          <p:nvPr/>
        </p:nvSpPr>
        <p:spPr>
          <a:xfrm>
            <a:off x="238088" y="2815918"/>
            <a:ext cx="8570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Определения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64622AC1-644E-4297-B476-DA2DDF245CA4}"/>
              </a:ext>
            </a:extLst>
          </p:cNvPr>
          <p:cNvSpPr/>
          <p:nvPr/>
        </p:nvSpPr>
        <p:spPr>
          <a:xfrm>
            <a:off x="295759" y="5085545"/>
            <a:ext cx="116391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small" dirty="0">
                <a:solidFill>
                  <a:srgbClr val="C00000"/>
                </a:solidFill>
                <a:latin typeface="+mj-lt"/>
              </a:rPr>
              <a:t>социальные предприятия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субъекты малого и среднего предпринимательства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 осуществляющие деятельность в сфере социального предпринимательства.</a:t>
            </a:r>
            <a:endParaRPr lang="ru-RU" sz="2000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23958E4-01DF-41D5-9D18-86C1E3EFC741}"/>
              </a:ext>
            </a:extLst>
          </p:cNvPr>
          <p:cNvSpPr txBox="1"/>
          <p:nvPr/>
        </p:nvSpPr>
        <p:spPr>
          <a:xfrm>
            <a:off x="1798044" y="161432"/>
            <a:ext cx="41585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понятия</a:t>
            </a:r>
          </a:p>
        </p:txBody>
      </p:sp>
    </p:spTree>
    <p:extLst>
      <p:ext uri="{BB962C8B-B14F-4D97-AF65-F5344CB8AC3E}">
        <p14:creationId xmlns:p14="http://schemas.microsoft.com/office/powerpoint/2010/main" val="201557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B0E09E1-33E9-4084-B329-789E03C13E67}"/>
              </a:ext>
            </a:extLst>
          </p:cNvPr>
          <p:cNvSpPr txBox="1"/>
          <p:nvPr/>
        </p:nvSpPr>
        <p:spPr>
          <a:xfrm>
            <a:off x="3729340" y="0"/>
            <a:ext cx="5389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j-lt"/>
              </a:rPr>
              <a:t>Что даёт статус</a:t>
            </a:r>
            <a:r>
              <a:rPr lang="ru-RU" sz="4000" dirty="0">
                <a:solidFill>
                  <a:srgbClr val="002060"/>
                </a:solidFill>
                <a:latin typeface="+mj-lt"/>
              </a:rPr>
              <a:t>?</a:t>
            </a:r>
            <a:endParaRPr lang="ru-RU" sz="40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82386" y="1056247"/>
            <a:ext cx="9940367" cy="5341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Грант до 500 000 рублей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статус СП + обучение = грант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1% по УСН «Доходы»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Закон Приморского края от 13 декабря 2018 года N 414-КЗ «Об установлении пониженных   налоговых ставок при применении упрощенной системы налогообложения»</a:t>
            </a:r>
            <a:r>
              <a:rPr lang="ru-RU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(с изменениями на 15 декабря 2020 года)</a:t>
            </a: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Займ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«Социальный» по ставке от 1% годовых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МКК «Фонд развития Приморского края»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Поручительство на льготных условиях с комиссией </a:t>
            </a:r>
            <a:r>
              <a:rPr lang="ru-RU" sz="16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0,25 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%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Гарантийный фонд Приморского края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Обучение в образовательных программах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Участие в инвестиционной сессии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дает возможность привлечь инвестиции для развития бизнеса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Создание  и продвижение бренда социального предпринимател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я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6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12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9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6320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Ключевые</a:t>
            </a:r>
            <a:r>
              <a:rPr lang="ru-RU" dirty="0">
                <a:latin typeface="+mj-lt"/>
              </a:rPr>
              <a:t> условия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59C5AE04-3080-466E-850F-13CE663893F9}"/>
              </a:ext>
            </a:extLst>
          </p:cNvPr>
          <p:cNvGrpSpPr/>
          <p:nvPr/>
        </p:nvGrpSpPr>
        <p:grpSpPr>
          <a:xfrm>
            <a:off x="399437" y="776297"/>
            <a:ext cx="3985584" cy="4498569"/>
            <a:chOff x="399437" y="1390394"/>
            <a:chExt cx="3985584" cy="4498569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xmlns="" id="{774B4A54-BBC6-404C-B9CB-779FFF8819E5}"/>
                </a:ext>
              </a:extLst>
            </p:cNvPr>
            <p:cNvSpPr/>
            <p:nvPr/>
          </p:nvSpPr>
          <p:spPr>
            <a:xfrm>
              <a:off x="1453503" y="4342963"/>
              <a:ext cx="1920718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000" b="1" cap="small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условия</a:t>
              </a:r>
              <a:r>
                <a:rPr lang="ru-RU" sz="4000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осуществления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деятельности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9A58D47E-27D6-4E82-92B2-711E93BE8F0F}"/>
                </a:ext>
              </a:extLst>
            </p:cNvPr>
            <p:cNvSpPr/>
            <p:nvPr/>
          </p:nvSpPr>
          <p:spPr>
            <a:xfrm>
              <a:off x="399437" y="1903379"/>
              <a:ext cx="3985584" cy="3985584"/>
            </a:xfrm>
            <a:prstGeom prst="ellipse">
              <a:avLst/>
            </a:prstGeom>
            <a:noFill/>
            <a:ln w="171450" cmpd="thickThin">
              <a:solidFill>
                <a:schemeClr val="accent5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E3FA6A1E-7E4C-46F9-BD54-B2079304C61D}"/>
                </a:ext>
              </a:extLst>
            </p:cNvPr>
            <p:cNvSpPr txBox="1"/>
            <p:nvPr/>
          </p:nvSpPr>
          <p:spPr>
            <a:xfrm>
              <a:off x="1544874" y="1390394"/>
              <a:ext cx="1737976" cy="3770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39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D0332F00-ABC4-471E-9D04-24ABFD265F2D}"/>
              </a:ext>
            </a:extLst>
          </p:cNvPr>
          <p:cNvSpPr/>
          <p:nvPr/>
        </p:nvSpPr>
        <p:spPr>
          <a:xfrm>
            <a:off x="5696563" y="12892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занятости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2B3E41D0-D5A7-45B1-B933-60CEF0BA2768}"/>
              </a:ext>
            </a:extLst>
          </p:cNvPr>
          <p:cNvSpPr/>
          <p:nvPr/>
        </p:nvSpPr>
        <p:spPr>
          <a:xfrm>
            <a:off x="5696563" y="22115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реализации товаров (работ, услуг), произведенных гражданами, отнесенными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F589B95-D61D-41CA-B8C2-F7947CA3FE3F}"/>
              </a:ext>
            </a:extLst>
          </p:cNvPr>
          <p:cNvSpPr/>
          <p:nvPr/>
        </p:nvSpPr>
        <p:spPr>
          <a:xfrm>
            <a:off x="5696563" y="341090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Производство товаров (работ, услуг), предназначенных для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3DC213A3-B1CA-42F0-9A69-3F1210FB2F35}"/>
              </a:ext>
            </a:extLst>
          </p:cNvPr>
          <p:cNvSpPr/>
          <p:nvPr/>
        </p:nvSpPr>
        <p:spPr>
          <a:xfrm>
            <a:off x="5696563" y="46102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Деятельность, направленная на достижение общественно полезных целей и решение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социальных проблем общества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grpSp>
        <p:nvGrpSpPr>
          <p:cNvPr id="2052" name="Группа 2051">
            <a:extLst>
              <a:ext uri="{FF2B5EF4-FFF2-40B4-BE49-F238E27FC236}">
                <a16:creationId xmlns:a16="http://schemas.microsoft.com/office/drawing/2014/main" xmlns="" id="{089D32CE-0F7E-4E56-81C3-B9B2249AF5DA}"/>
              </a:ext>
            </a:extLst>
          </p:cNvPr>
          <p:cNvGrpSpPr/>
          <p:nvPr/>
        </p:nvGrpSpPr>
        <p:grpSpPr>
          <a:xfrm>
            <a:off x="4382870" y="1935613"/>
            <a:ext cx="7409693" cy="949345"/>
            <a:chOff x="4382870" y="2549710"/>
            <a:chExt cx="7409693" cy="949345"/>
          </a:xfrm>
        </p:grpSpPr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xmlns="" id="{C13527AA-0EC7-4F46-9B28-476AD7C703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2870" y="2549711"/>
              <a:ext cx="1058925" cy="949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9" name="Прямая соединительная линия 2048">
              <a:extLst>
                <a:ext uri="{FF2B5EF4-FFF2-40B4-BE49-F238E27FC236}">
                  <a16:creationId xmlns:a16="http://schemas.microsoft.com/office/drawing/2014/main" xmlns="" id="{9A818F40-57C1-48A7-B673-D3D05460C7A1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xmlns="" id="{5AE2D8B1-E91A-484D-91F0-ED7D60C92989}"/>
              </a:ext>
            </a:extLst>
          </p:cNvPr>
          <p:cNvGrpSpPr/>
          <p:nvPr/>
        </p:nvGrpSpPr>
        <p:grpSpPr>
          <a:xfrm>
            <a:off x="4484133" y="3094756"/>
            <a:ext cx="7378708" cy="118697"/>
            <a:chOff x="4413855" y="2549710"/>
            <a:chExt cx="7378708" cy="389420"/>
          </a:xfrm>
        </p:grpSpPr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xmlns="" id="{2D6955BE-83E9-4CBD-BCFF-97E6F70BAD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3855" y="2549710"/>
              <a:ext cx="1027940" cy="389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xmlns="" id="{09726CA8-6E76-47D7-9D32-51E6A1BE8CC4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xmlns="" id="{B3F590A6-678B-4572-9F89-5B1AAA38697C}"/>
              </a:ext>
            </a:extLst>
          </p:cNvPr>
          <p:cNvGrpSpPr/>
          <p:nvPr/>
        </p:nvGrpSpPr>
        <p:grpSpPr>
          <a:xfrm>
            <a:off x="4453148" y="3634948"/>
            <a:ext cx="7409693" cy="724860"/>
            <a:chOff x="4382870" y="171594"/>
            <a:chExt cx="7409693" cy="2378116"/>
          </a:xfrm>
        </p:grpSpPr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xmlns="" id="{EE1679BF-340E-4AB0-833F-0304DD7C3B84}"/>
                </a:ext>
              </a:extLst>
            </p:cNvPr>
            <p:cNvCxnSpPr>
              <a:cxnSpLocks/>
            </p:cNvCxnSpPr>
            <p:nvPr/>
          </p:nvCxnSpPr>
          <p:spPr>
            <a:xfrm>
              <a:off x="4382870" y="171594"/>
              <a:ext cx="1058925" cy="2378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xmlns="" id="{D5387743-4DE6-4A1D-908A-215D7500CA68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xmlns="" id="{EC02FCDD-0391-4D19-8BB1-6B3F362A2FF8}"/>
              </a:ext>
            </a:extLst>
          </p:cNvPr>
          <p:cNvGrpSpPr/>
          <p:nvPr/>
        </p:nvGrpSpPr>
        <p:grpSpPr>
          <a:xfrm>
            <a:off x="4382870" y="3919019"/>
            <a:ext cx="7610069" cy="1730419"/>
            <a:chOff x="4182494" y="-3127437"/>
            <a:chExt cx="7610069" cy="5677147"/>
          </a:xfrm>
        </p:grpSpPr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xmlns="" id="{BACEC510-0BBA-4E3D-A255-0A2EA9413512}"/>
                </a:ext>
              </a:extLst>
            </p:cNvPr>
            <p:cNvCxnSpPr>
              <a:cxnSpLocks/>
            </p:cNvCxnSpPr>
            <p:nvPr/>
          </p:nvCxnSpPr>
          <p:spPr>
            <a:xfrm>
              <a:off x="4182494" y="-3127437"/>
              <a:ext cx="1259301" cy="56771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xmlns="" id="{D9475A68-1E50-4905-8AC9-8BC0E363A730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9" name="TextBox 2058">
            <a:extLst>
              <a:ext uri="{FF2B5EF4-FFF2-40B4-BE49-F238E27FC236}">
                <a16:creationId xmlns:a16="http://schemas.microsoft.com/office/drawing/2014/main" xmlns="" id="{10A26ACD-A475-41DB-B83B-AD4DFA206484}"/>
              </a:ext>
            </a:extLst>
          </p:cNvPr>
          <p:cNvSpPr txBox="1"/>
          <p:nvPr/>
        </p:nvSpPr>
        <p:spPr>
          <a:xfrm>
            <a:off x="5696563" y="5864392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3600" dirty="0">
                <a:latin typeface="+mj-lt"/>
              </a:rPr>
              <a:t>НО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есть нюансы и требования</a:t>
            </a:r>
          </a:p>
        </p:txBody>
      </p:sp>
      <p:sp>
        <p:nvSpPr>
          <p:cNvPr id="2060" name="Стрелка: вниз 2059">
            <a:extLst>
              <a:ext uri="{FF2B5EF4-FFF2-40B4-BE49-F238E27FC236}">
                <a16:creationId xmlns:a16="http://schemas.microsoft.com/office/drawing/2014/main" xmlns="" id="{B1894976-E86E-450E-AEE5-D6F2A27168BE}"/>
              </a:ext>
            </a:extLst>
          </p:cNvPr>
          <p:cNvSpPr/>
          <p:nvPr/>
        </p:nvSpPr>
        <p:spPr>
          <a:xfrm>
            <a:off x="8130209" y="6420678"/>
            <a:ext cx="1083365" cy="402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0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A0608D76-0913-407B-8B29-D4E547939980}"/>
              </a:ext>
            </a:extLst>
          </p:cNvPr>
          <p:cNvSpPr/>
          <p:nvPr/>
        </p:nvSpPr>
        <p:spPr>
          <a:xfrm>
            <a:off x="4797286" y="1254163"/>
            <a:ext cx="6575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инвалиды;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одинокие и (или) многодетные родители, воспитывающие несовершеннолетних детей и (или) детей-инвалидов;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пенсионеры и граждане предпенсионного возраста                         (в течение пяти лет до наступления возраста, дающего право на страховую пенсию по старости, в том числе назначаемую досрочно);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выпускники детских домов в возрасте до 23 лет; 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лица, освобожденные из мест лишения свободы и имеющие неснятую или непогашенную судимость;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беженцы и вынужденные переселенцы;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малоимущие граждане;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лица без определенного места жительства и занятий;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граждане, признанные нуждающимися в социальном обслуживании. </a:t>
            </a:r>
          </a:p>
        </p:txBody>
      </p:sp>
      <p:pic>
        <p:nvPicPr>
          <p:cNvPr id="3080" name="Picture 8" descr="Icon-Society | РБР">
            <a:extLst>
              <a:ext uri="{FF2B5EF4-FFF2-40B4-BE49-F238E27FC236}">
                <a16:creationId xmlns:a16="http://schemas.microsoft.com/office/drawing/2014/main" xmlns="" id="{B01220C6-8B6A-4C5E-863B-CEFA52D95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1" y="2454727"/>
            <a:ext cx="3323119" cy="283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9A5B6B6-24C8-486A-8796-142B0A020173}"/>
              </a:ext>
            </a:extLst>
          </p:cNvPr>
          <p:cNvSpPr/>
          <p:nvPr/>
        </p:nvSpPr>
        <p:spPr>
          <a:xfrm>
            <a:off x="300868" y="1878260"/>
            <a:ext cx="3985584" cy="3985584"/>
          </a:xfrm>
          <a:prstGeom prst="ellipse">
            <a:avLst/>
          </a:prstGeom>
          <a:noFill/>
          <a:ln w="171450" cmpd="thickThin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B317FBB-5829-4E0E-B879-81CC55889527}"/>
              </a:ext>
            </a:extLst>
          </p:cNvPr>
          <p:cNvSpPr txBox="1"/>
          <p:nvPr/>
        </p:nvSpPr>
        <p:spPr>
          <a:xfrm>
            <a:off x="1798044" y="161432"/>
            <a:ext cx="87366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Категории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4431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997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1: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занятости граждан, отнесенных к категориям социально уязвимых.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5971865-5447-4F7C-AF49-63CDB93D6D15}"/>
              </a:ext>
            </a:extLst>
          </p:cNvPr>
          <p:cNvSpPr/>
          <p:nvPr/>
        </p:nvSpPr>
        <p:spPr>
          <a:xfrm>
            <a:off x="110908" y="5466508"/>
            <a:ext cx="11970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занятость </a:t>
            </a:r>
            <a:r>
              <a:rPr lang="ru-RU" sz="1600" b="1" dirty="0">
                <a:latin typeface="+mj-lt"/>
              </a:rPr>
              <a:t>следующих</a:t>
            </a:r>
            <a:r>
              <a:rPr lang="ru-RU" sz="1600" dirty="0">
                <a:latin typeface="+mj-lt"/>
              </a:rPr>
              <a:t> категорий граждан </a:t>
            </a:r>
            <a:r>
              <a:rPr lang="ru-RU" sz="1600" b="1" dirty="0">
                <a:latin typeface="+mj-lt"/>
              </a:rPr>
              <a:t> </a:t>
            </a:r>
            <a:r>
              <a:rPr lang="ru-RU" sz="1600" dirty="0">
                <a:latin typeface="+mj-lt"/>
              </a:rPr>
              <a:t>при условии, что по итогам предыдущего календарного года среднесписочная численность лиц, относящихся к любой из таких категорий (нескольким или всем категориям), среди работников субъекта малого и среднего предпринимательства составляет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(но не менее двух лиц, относящихся к таким категориям)</a:t>
            </a:r>
            <a:r>
              <a:rPr lang="ru-RU" sz="1600" dirty="0">
                <a:latin typeface="+mj-lt"/>
              </a:rPr>
              <a:t>, а доля расходов на оплату труда </a:t>
            </a:r>
            <a:r>
              <a:rPr lang="ru-RU" sz="1600" b="1" dirty="0">
                <a:latin typeface="+mj-lt"/>
              </a:rPr>
              <a:t>лиц, относящихся к любой из таких категорий (нескольким или всем таким категориям), в расходах на оплату труда составляет</a:t>
            </a:r>
            <a:r>
              <a:rPr lang="ru-RU" sz="1600" dirty="0">
                <a:latin typeface="+mj-lt"/>
              </a:rPr>
              <a:t> не менее </a:t>
            </a:r>
            <a:r>
              <a:rPr lang="ru-RU" sz="1600" b="1" dirty="0">
                <a:latin typeface="+mj-lt"/>
              </a:rPr>
              <a:t>двадцати пяти</a:t>
            </a:r>
            <a:r>
              <a:rPr lang="ru-RU" sz="1600" dirty="0">
                <a:latin typeface="+mj-lt"/>
              </a:rPr>
              <a:t> процентов</a:t>
            </a:r>
            <a:r>
              <a:rPr lang="ru-RU" sz="1600" b="1" dirty="0">
                <a:latin typeface="+mj-lt"/>
              </a:rPr>
              <a:t>: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1BF39A0-1331-414C-8594-8009CD6F5018}"/>
              </a:ext>
            </a:extLst>
          </p:cNvPr>
          <p:cNvSpPr txBox="1"/>
          <p:nvPr/>
        </p:nvSpPr>
        <p:spPr>
          <a:xfrm>
            <a:off x="110908" y="506639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94B9CB91-EA19-4435-9F0D-82E7188AB11B}"/>
              </a:ext>
            </a:extLst>
          </p:cNvPr>
          <p:cNvSpPr/>
          <p:nvPr/>
        </p:nvSpPr>
        <p:spPr>
          <a:xfrm>
            <a:off x="97042" y="1458450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90F266E-205D-42D9-8DF1-3562C6FBB5E4}"/>
              </a:ext>
            </a:extLst>
          </p:cNvPr>
          <p:cNvSpPr/>
          <p:nvPr/>
        </p:nvSpPr>
        <p:spPr>
          <a:xfrm>
            <a:off x="1877058" y="2362542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работников заявителя, с которыми оформлены трудовые отношения, являются гражданами, отнесенными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xmlns="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4" y="266525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ews | The Economic Impact of Food Tourism – World Food Travel ...">
            <a:extLst>
              <a:ext uri="{FF2B5EF4-FFF2-40B4-BE49-F238E27FC236}">
                <a16:creationId xmlns:a16="http://schemas.microsoft.com/office/drawing/2014/main" xmlns="" id="{9E97D068-9DB4-4A98-83B9-92142B3D3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020" y="2683413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DD85FAD-CD07-429F-91BC-01543B021B2B}"/>
              </a:ext>
            </a:extLst>
          </p:cNvPr>
          <p:cNvSpPr/>
          <p:nvPr/>
        </p:nvSpPr>
        <p:spPr>
          <a:xfrm>
            <a:off x="6102924" y="2503813"/>
            <a:ext cx="22124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Доля расходов на оплату труда таких работников составляет не менее 25% расходов на оплату труда всех работников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73F878A2-C251-4167-A85D-E16A8C34E739}"/>
              </a:ext>
            </a:extLst>
          </p:cNvPr>
          <p:cNvSpPr/>
          <p:nvPr/>
        </p:nvSpPr>
        <p:spPr>
          <a:xfrm>
            <a:off x="8348869" y="2765502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0A59B90-6C15-4BF7-995E-1F8ACD73F13D}"/>
              </a:ext>
            </a:extLst>
          </p:cNvPr>
          <p:cNvSpPr txBox="1"/>
          <p:nvPr/>
        </p:nvSpPr>
        <p:spPr>
          <a:xfrm>
            <a:off x="8746079" y="27013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>
                <a:solidFill>
                  <a:srgbClr val="00549F"/>
                </a:solidFill>
              </a:rPr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4A450934-E311-42B0-89D3-84F4B5FB9A83}"/>
              </a:ext>
            </a:extLst>
          </p:cNvPr>
          <p:cNvSpPr/>
          <p:nvPr/>
        </p:nvSpPr>
        <p:spPr>
          <a:xfrm>
            <a:off x="8613030" y="386273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+mj-lt"/>
              </a:rPr>
              <a:t>человека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CC4267-EC75-41C7-91D6-E2DCB69C9A14}"/>
              </a:ext>
            </a:extLst>
          </p:cNvPr>
          <p:cNvSpPr/>
          <p:nvPr/>
        </p:nvSpPr>
        <p:spPr>
          <a:xfrm>
            <a:off x="10084572" y="2873144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двух лиц, относящихся к категориям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08385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2: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реализации товаров (работ, услуг), произведенных гражданами, отнесенными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5971865-5447-4F7C-AF49-63CDB93D6D15}"/>
              </a:ext>
            </a:extLst>
          </p:cNvPr>
          <p:cNvSpPr/>
          <p:nvPr/>
        </p:nvSpPr>
        <p:spPr>
          <a:xfrm>
            <a:off x="167230" y="5030728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</a:t>
            </a:r>
            <a:r>
              <a:rPr lang="ru-RU" sz="1600" b="1" dirty="0">
                <a:latin typeface="+mj-lt"/>
              </a:rPr>
              <a:t>реализацию</a:t>
            </a:r>
            <a:r>
              <a:rPr lang="ru-RU" sz="1600" dirty="0">
                <a:latin typeface="+mj-lt"/>
              </a:rPr>
              <a:t> производимых </a:t>
            </a:r>
            <a:r>
              <a:rPr lang="ru-RU" sz="1600" b="1" dirty="0">
                <a:latin typeface="+mj-lt"/>
              </a:rPr>
              <a:t>с участием граждан,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указанных</a:t>
            </a:r>
            <a:r>
              <a:rPr lang="ru-RU" sz="1600" dirty="0">
                <a:latin typeface="+mj-lt"/>
              </a:rPr>
              <a:t> в </a:t>
            </a:r>
            <a:r>
              <a:rPr lang="ru-RU" sz="1600" b="1" dirty="0">
                <a:latin typeface="+mj-lt"/>
              </a:rPr>
              <a:t>пункте 1</a:t>
            </a:r>
            <a:r>
              <a:rPr lang="ru-RU" sz="1600" dirty="0">
                <a:latin typeface="+mj-lt"/>
              </a:rPr>
              <a:t> настоящей части, товаров (работ, услуг). 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При этом доля доходов от осуществления такой деятельности по итогам предыдущего календарного года должна составлять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среднего предпринимательства</a:t>
            </a:r>
            <a:r>
              <a:rPr lang="ru-RU" sz="1600" b="1" dirty="0">
                <a:latin typeface="+mj-lt"/>
              </a:rPr>
              <a:t>, а доля полученной субъектом малого и среднего предпринимательства чистой прибыли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за предшествующий календарный год,  направленной на осуществление такой деятельности социального предприятия, должна составлять не менее пятидесяти процентов от размера такой прибыли (в случае наличия чистой прибыли за предшествующий календарный год)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1BF39A0-1331-414C-8594-8009CD6F5018}"/>
              </a:ext>
            </a:extLst>
          </p:cNvPr>
          <p:cNvSpPr txBox="1"/>
          <p:nvPr/>
        </p:nvSpPr>
        <p:spPr>
          <a:xfrm>
            <a:off x="167230" y="472801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90F266E-205D-42D9-8DF1-3562C6FBB5E4}"/>
              </a:ext>
            </a:extLst>
          </p:cNvPr>
          <p:cNvSpPr/>
          <p:nvPr/>
        </p:nvSpPr>
        <p:spPr>
          <a:xfrm>
            <a:off x="1870134" y="2491597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 по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обеспечению реализации продукции граждан,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xmlns="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30" y="2794307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DD85FAD-CD07-429F-91BC-01543B021B2B}"/>
              </a:ext>
            </a:extLst>
          </p:cNvPr>
          <p:cNvSpPr/>
          <p:nvPr/>
        </p:nvSpPr>
        <p:spPr>
          <a:xfrm>
            <a:off x="5997429" y="2737818"/>
            <a:ext cx="22124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73F878A2-C251-4167-A85D-E16A8C34E739}"/>
              </a:ext>
            </a:extLst>
          </p:cNvPr>
          <p:cNvSpPr/>
          <p:nvPr/>
        </p:nvSpPr>
        <p:spPr>
          <a:xfrm>
            <a:off x="8341945" y="2894557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0A59B90-6C15-4BF7-995E-1F8ACD73F13D}"/>
              </a:ext>
            </a:extLst>
          </p:cNvPr>
          <p:cNvSpPr txBox="1"/>
          <p:nvPr/>
        </p:nvSpPr>
        <p:spPr>
          <a:xfrm>
            <a:off x="8508322" y="3155818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CC4267-EC75-41C7-91D6-E2DCB69C9A14}"/>
              </a:ext>
            </a:extLst>
          </p:cNvPr>
          <p:cNvSpPr/>
          <p:nvPr/>
        </p:nvSpPr>
        <p:spPr>
          <a:xfrm>
            <a:off x="10041354" y="2984039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xmlns="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016" y="2812466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53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3: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5971865-5447-4F7C-AF49-63CDB93D6D15}"/>
              </a:ext>
            </a:extLst>
          </p:cNvPr>
          <p:cNvSpPr/>
          <p:nvPr/>
        </p:nvSpPr>
        <p:spPr>
          <a:xfrm>
            <a:off x="86367" y="4741531"/>
            <a:ext cx="119701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 по производству товаров</a:t>
            </a:r>
            <a:r>
              <a:rPr lang="ru-RU" sz="1600" b="1" dirty="0">
                <a:latin typeface="+mj-lt"/>
              </a:rPr>
              <a:t>,</a:t>
            </a:r>
            <a:r>
              <a:rPr lang="ru-RU" sz="1600" dirty="0">
                <a:latin typeface="+mj-lt"/>
              </a:rPr>
              <a:t> выполнению работ, оказанию услуг, предназначенных для граждан, указанных в  пункте 1 настоящей части, в целях преодоления, замещения (компенсации) ограничений жизнедеятельности, создания им равных с другими гражданами возможностей участия в жизни общества</a:t>
            </a:r>
            <a:r>
              <a:rPr lang="ru-RU" sz="1600" b="1" dirty="0">
                <a:latin typeface="+mj-lt"/>
              </a:rPr>
              <a:t>, при условии, что</a:t>
            </a:r>
            <a:r>
              <a:rPr lang="ru-RU" sz="1600" dirty="0">
                <a:latin typeface="+mj-lt"/>
              </a:rPr>
              <a:t> доля доходов от осуществления такой деятельности (видов такой деятельности) по итогам предыдущего календарного года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 среднего предпринимательства</a:t>
            </a:r>
            <a:r>
              <a:rPr lang="ru-RU" sz="1600" b="1" dirty="0">
                <a:latin typeface="+mj-lt"/>
              </a:rPr>
              <a:t>, а доля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полученной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субъектом малого и среднего предпринимательства чистой</a:t>
            </a:r>
            <a:r>
              <a:rPr lang="ru-RU" sz="1600" dirty="0">
                <a:latin typeface="+mj-lt"/>
              </a:rPr>
              <a:t> прибыли</a:t>
            </a:r>
            <a:r>
              <a:rPr lang="ru-RU" sz="1600" b="1" dirty="0">
                <a:latin typeface="+mj-lt"/>
              </a:rPr>
              <a:t> за предшествующий календарный год, направленной на осуществление такой деятельности,</a:t>
            </a:r>
            <a:r>
              <a:rPr lang="ru-RU" sz="1600" dirty="0">
                <a:latin typeface="+mj-lt"/>
              </a:rPr>
              <a:t>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в соответствии со следующими направлениями деятельности социальных предприятий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1BF39A0-1331-414C-8594-8009CD6F5018}"/>
              </a:ext>
            </a:extLst>
          </p:cNvPr>
          <p:cNvSpPr txBox="1"/>
          <p:nvPr/>
        </p:nvSpPr>
        <p:spPr>
          <a:xfrm>
            <a:off x="86367" y="4438821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90F266E-205D-42D9-8DF1-3562C6FBB5E4}"/>
              </a:ext>
            </a:extLst>
          </p:cNvPr>
          <p:cNvSpPr/>
          <p:nvPr/>
        </p:nvSpPr>
        <p:spPr>
          <a:xfrm>
            <a:off x="1850003" y="2465886"/>
            <a:ext cx="25229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по производству товаров (работ, услуг),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предназначенных для граждан,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уязвимых.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xmlns="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CC4267-EC75-41C7-91D6-E2DCB69C9A14}"/>
              </a:ext>
            </a:extLst>
          </p:cNvPr>
          <p:cNvSpPr/>
          <p:nvPr/>
        </p:nvSpPr>
        <p:spPr>
          <a:xfrm>
            <a:off x="9893185" y="2778811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xmlns="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59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xmlns="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xmlns="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xmlns="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xmlns="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xmlns="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xmlns="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xmlns="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xmlns="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xmlns="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5993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Направления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3A26FCDD-6C49-4527-AA88-FEF1EDB803B1}"/>
              </a:ext>
            </a:extLst>
          </p:cNvPr>
          <p:cNvSpPr/>
          <p:nvPr/>
        </p:nvSpPr>
        <p:spPr>
          <a:xfrm>
            <a:off x="126793" y="1514537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latin typeface="+mj-lt"/>
              </a:rPr>
              <a:t>а) деятельность по </a:t>
            </a:r>
            <a:r>
              <a:rPr lang="ru-RU" sz="1600" b="1" dirty="0">
                <a:latin typeface="+mj-lt"/>
              </a:rPr>
              <a:t>оказанию социально-бытовых услуг</a:t>
            </a:r>
            <a:r>
              <a:rPr lang="ru-RU" sz="1600" dirty="0">
                <a:latin typeface="+mj-lt"/>
              </a:rPr>
              <a:t>, направленных на поддержание жизнедеятельности в быту;</a:t>
            </a:r>
          </a:p>
          <a:p>
            <a:r>
              <a:rPr lang="ru-RU" sz="1600" dirty="0">
                <a:latin typeface="+mj-lt"/>
              </a:rPr>
              <a:t>б) деятельность по </a:t>
            </a:r>
            <a:r>
              <a:rPr lang="ru-RU" sz="1600" b="1" dirty="0">
                <a:latin typeface="+mj-lt"/>
              </a:rPr>
              <a:t>оказанию социально-медицинских услуг</a:t>
            </a:r>
            <a:r>
              <a:rPr lang="ru-RU" sz="1600" dirty="0">
                <a:latin typeface="+mj-lt"/>
              </a:rPr>
              <a:t>, направленных на поддержание и сохранение здоровья путем организации ухода, оказания содействия в проведении оздоровительных мероприятий, систематического наблюдения для выявления отклонений в состоянии здоровья;</a:t>
            </a:r>
          </a:p>
          <a:p>
            <a:r>
              <a:rPr lang="ru-RU" sz="1600" dirty="0">
                <a:latin typeface="+mj-lt"/>
              </a:rPr>
              <a:t>в) деятельность по </a:t>
            </a:r>
            <a:r>
              <a:rPr lang="ru-RU" sz="1600" b="1" dirty="0">
                <a:latin typeface="+mj-lt"/>
              </a:rPr>
              <a:t>оказанию социально-психологических услуг</a:t>
            </a:r>
            <a:r>
              <a:rPr lang="ru-RU" sz="1600" dirty="0">
                <a:latin typeface="+mj-lt"/>
              </a:rPr>
              <a:t>, предусматривающих оказание помощи в коррекции психологического состояния для адаптации в социальной среде;</a:t>
            </a:r>
          </a:p>
          <a:p>
            <a:r>
              <a:rPr lang="ru-RU" sz="1600" dirty="0">
                <a:latin typeface="+mj-lt"/>
              </a:rPr>
              <a:t>г) деятельность по </a:t>
            </a:r>
            <a:r>
              <a:rPr lang="ru-RU" sz="1600" b="1" dirty="0">
                <a:latin typeface="+mj-lt"/>
              </a:rPr>
              <a:t>оказанию социально-педагогических услуг</a:t>
            </a:r>
            <a:r>
              <a:rPr lang="ru-RU" sz="1600" dirty="0">
                <a:latin typeface="+mj-lt"/>
              </a:rPr>
              <a:t>, направленных на профилактику отклонений в поведении;</a:t>
            </a:r>
          </a:p>
          <a:p>
            <a:r>
              <a:rPr lang="ru-RU" sz="1600" dirty="0">
                <a:latin typeface="+mj-lt"/>
              </a:rPr>
              <a:t>д) деятельность по </a:t>
            </a:r>
            <a:r>
              <a:rPr lang="ru-RU" sz="1600" b="1" dirty="0">
                <a:latin typeface="+mj-lt"/>
              </a:rPr>
              <a:t>оказанию социально-трудовых услуг</a:t>
            </a:r>
            <a:r>
              <a:rPr lang="ru-RU" sz="1600" dirty="0">
                <a:latin typeface="+mj-lt"/>
              </a:rPr>
              <a:t>, направленных на оказание помощи в трудоустройстве и в решении иных проблем, связанных с трудовой адаптацией, содействие трудоустройству и трудовой адаптации;</a:t>
            </a:r>
          </a:p>
          <a:p>
            <a:r>
              <a:rPr lang="ru-RU" sz="1600" dirty="0">
                <a:latin typeface="+mj-lt"/>
              </a:rPr>
              <a:t>е) деятельность по оказанию услуг, предусматривающих повышение </a:t>
            </a:r>
            <a:r>
              <a:rPr lang="ru-RU" sz="1600" b="1" dirty="0">
                <a:latin typeface="+mj-lt"/>
              </a:rPr>
              <a:t>коммуникативного потенциала граждан, имеющих ограничения жизнедеятельности, реабилитацию и социальную адаптацию инвалидов, социальное сопровождение семей, воспитывающих детей с ограниченными возможностями здоровья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343DAB4C-63C2-47B8-99BD-49755AF55400}"/>
              </a:ext>
            </a:extLst>
          </p:cNvPr>
          <p:cNvSpPr/>
          <p:nvPr/>
        </p:nvSpPr>
        <p:spPr>
          <a:xfrm>
            <a:off x="6334085" y="1534832"/>
            <a:ext cx="571410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+mj-lt"/>
              </a:rPr>
              <a:t>ж) деятельность по </a:t>
            </a:r>
            <a:r>
              <a:rPr lang="ru-RU" sz="1600" b="1" dirty="0">
                <a:latin typeface="+mj-lt"/>
              </a:rPr>
              <a:t>оказанию социальной помощи инвалидам, гражданам пожилого возраста, беженцам и вынужденным переселенцам, а также по их социальному сопровождению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з) организация </a:t>
            </a:r>
            <a:r>
              <a:rPr lang="ru-RU" sz="1600" b="1" dirty="0">
                <a:latin typeface="+mj-lt"/>
              </a:rPr>
              <a:t>социального туризма </a:t>
            </a:r>
            <a:r>
              <a:rPr lang="ru-RU" sz="1600" dirty="0">
                <a:latin typeface="+mj-lt"/>
              </a:rPr>
              <a:t>(в части организации экскурсионно-познавательных туров);</a:t>
            </a:r>
          </a:p>
          <a:p>
            <a:r>
              <a:rPr lang="ru-RU" sz="1600" dirty="0">
                <a:latin typeface="+mj-lt"/>
              </a:rPr>
              <a:t>и) </a:t>
            </a:r>
            <a:r>
              <a:rPr lang="ru-RU" sz="1600" b="1" dirty="0">
                <a:latin typeface="+mj-lt"/>
              </a:rPr>
              <a:t>производство и (или) реализация медицинской техники, протезно-ортопедических изделий, программного обеспечения, а также технических средств</a:t>
            </a:r>
            <a:r>
              <a:rPr lang="ru-RU" sz="1600" dirty="0">
                <a:latin typeface="+mj-lt"/>
              </a:rPr>
              <a:t>, которые могут быть использованы исключительно для профилактики инвалидности или реабилитации инвалидов;</a:t>
            </a:r>
          </a:p>
          <a:p>
            <a:r>
              <a:rPr lang="ru-RU" sz="1600" dirty="0">
                <a:latin typeface="+mj-lt"/>
              </a:rPr>
              <a:t>к) деятельность по </a:t>
            </a:r>
            <a:r>
              <a:rPr lang="ru-RU" sz="1600" b="1" dirty="0">
                <a:latin typeface="+mj-lt"/>
              </a:rPr>
              <a:t>организации отдыха и оздоровления инвалидов и пенсионеров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л) деятельность по </a:t>
            </a:r>
            <a:r>
              <a:rPr lang="ru-RU" sz="1600" b="1" dirty="0">
                <a:latin typeface="+mj-lt"/>
              </a:rPr>
              <a:t>оказанию услуг в сфере дополнительного образования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м) деятельность по </a:t>
            </a:r>
            <a:r>
              <a:rPr lang="ru-RU" sz="1600" b="1" dirty="0">
                <a:latin typeface="+mj-lt"/>
              </a:rPr>
              <a:t>созданию </a:t>
            </a:r>
            <a:r>
              <a:rPr lang="ru-RU" sz="1600" b="1" dirty="0" err="1">
                <a:latin typeface="+mj-lt"/>
              </a:rPr>
              <a:t>безбарьерной</a:t>
            </a:r>
            <a:r>
              <a:rPr lang="ru-RU" sz="1600" b="1" dirty="0">
                <a:latin typeface="+mj-lt"/>
              </a:rPr>
              <a:t> среды для инвалидов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н) деятельность по </a:t>
            </a:r>
            <a:r>
              <a:rPr lang="ru-RU" sz="1600" b="1" dirty="0">
                <a:latin typeface="+mj-lt"/>
              </a:rPr>
              <a:t>социальной и культурной адаптации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6D88FC1-A433-4928-8E75-0E7F4D7793D1}"/>
              </a:ext>
            </a:extLst>
          </p:cNvPr>
          <p:cNvSpPr/>
          <p:nvPr/>
        </p:nvSpPr>
        <p:spPr>
          <a:xfrm>
            <a:off x="110228" y="1534832"/>
            <a:ext cx="5969207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436B6164-B7D6-4AD6-AD1F-733BA73B3F3B}"/>
              </a:ext>
            </a:extLst>
          </p:cNvPr>
          <p:cNvSpPr/>
          <p:nvPr/>
        </p:nvSpPr>
        <p:spPr>
          <a:xfrm>
            <a:off x="6239358" y="1534831"/>
            <a:ext cx="5714103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FB8A8A6-F2CA-4E7C-8D16-F20DD0424A53}"/>
              </a:ext>
            </a:extLst>
          </p:cNvPr>
          <p:cNvSpPr txBox="1"/>
          <p:nvPr/>
        </p:nvSpPr>
        <p:spPr>
          <a:xfrm>
            <a:off x="1460248" y="987192"/>
            <a:ext cx="1115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C00000"/>
                </a:solidFill>
                <a:latin typeface="+mj-lt"/>
              </a:defRPr>
            </a:lvl1pPr>
          </a:lstStyle>
          <a:p>
            <a:r>
              <a:rPr lang="ru-RU" dirty="0"/>
              <a:t>Условие 3: </a:t>
            </a:r>
            <a:r>
              <a:rPr lang="ru-RU" dirty="0">
                <a:solidFill>
                  <a:srgbClr val="002060"/>
                </a:solidFill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233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</TotalTime>
  <Words>1355</Words>
  <Application>Microsoft Office PowerPoint</Application>
  <PresentationFormat>Широкоэкранный</PresentationFormat>
  <Paragraphs>208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Century Gothic</vt:lpstr>
      <vt:lpstr>Roboto Black</vt:lpstr>
      <vt:lpstr>Roboto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ДОКУМЕНТЫ, НЕОБХОДИМЫЕ ДЛЯ ПОЛУЧЕНИЯ СТАТУСА «СОЦИАЛЬНОЕ ПРЕДРИЯТИЕ»</vt:lpstr>
      <vt:lpstr>УЖЕ СЕЙЧАС МОЖНО ПОЛУЧИТЬ СТАТУС  СОЦИАЛЬНОГО ПРЕДПРИЯТИЯ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Богатов</dc:creator>
  <cp:lastModifiedBy>Чернышев Тимур Олегович</cp:lastModifiedBy>
  <cp:revision>44</cp:revision>
  <cp:lastPrinted>2022-02-07T07:03:49Z</cp:lastPrinted>
  <dcterms:created xsi:type="dcterms:W3CDTF">2021-01-26T08:09:19Z</dcterms:created>
  <dcterms:modified xsi:type="dcterms:W3CDTF">2022-07-21T03:58:31Z</dcterms:modified>
</cp:coreProperties>
</file>